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91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4" r:id="rId3"/>
    <p:sldId id="323" r:id="rId4"/>
    <p:sldId id="303" r:id="rId5"/>
    <p:sldId id="312" r:id="rId6"/>
    <p:sldId id="320" r:id="rId7"/>
    <p:sldId id="321" r:id="rId8"/>
    <p:sldId id="322" r:id="rId9"/>
    <p:sldId id="313" r:id="rId10"/>
    <p:sldId id="324" r:id="rId11"/>
    <p:sldId id="314" r:id="rId12"/>
    <p:sldId id="298" r:id="rId13"/>
    <p:sldId id="277" r:id="rId14"/>
    <p:sldId id="279" r:id="rId15"/>
    <p:sldId id="295" r:id="rId16"/>
    <p:sldId id="308" r:id="rId17"/>
    <p:sldId id="315" r:id="rId18"/>
    <p:sldId id="299" r:id="rId19"/>
    <p:sldId id="287" r:id="rId20"/>
    <p:sldId id="316" r:id="rId21"/>
    <p:sldId id="325" r:id="rId22"/>
    <p:sldId id="318" r:id="rId23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BFDA5"/>
    <a:srgbClr val="FFFF66"/>
    <a:srgbClr val="FF00FF"/>
    <a:srgbClr val="FE90EE"/>
    <a:srgbClr val="E0FB57"/>
    <a:srgbClr val="FDA3D6"/>
    <a:srgbClr val="FF6600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63571" autoAdjust="0"/>
  </p:normalViewPr>
  <p:slideViewPr>
    <p:cSldViewPr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71632-9FEF-4746-A170-5E28B62288A6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AB84-052A-4CEA-A62F-643DDA8988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46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C1696-5884-444C-BD81-2BA9D0023648}" type="datetimeFigureOut">
              <a:rPr lang="it-IT" smtClean="0"/>
              <a:t>16/05/2016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28897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53B72-D8E2-4743-B466-E2E14BE6B5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13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761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833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072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315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28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282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237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29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29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2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46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2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25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25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9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98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90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3B72-D8E2-4743-B466-E2E14BE6B53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06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7B8B-1D4B-4981-97BF-DAB9671A99EA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3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0D8A-B15C-4FE5-932D-69ED6D4D5C3F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9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273B-DC4F-4537-89D8-B35C0DC4870F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84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5DB5-9D1C-495B-AD26-3D39169E04D5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2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4D86-347D-46ED-B1C7-309E7A5D9C2A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05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C64B-6634-44E7-909C-6F87A37017B1}" type="datetime4">
              <a:rPr lang="it-IT" smtClean="0"/>
              <a:t>16 maggio 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79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8015-C0E9-498C-BF29-E35451AD9F07}" type="datetime4">
              <a:rPr lang="it-IT" smtClean="0"/>
              <a:t>16 maggio 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B446-23D3-43C6-96B8-F05F938C3F32}" type="datetime4">
              <a:rPr lang="it-IT" smtClean="0"/>
              <a:t>16 maggio 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32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4A3D-1748-49A8-9B51-2E395FBC3DF6}" type="datetime4">
              <a:rPr lang="it-IT" smtClean="0"/>
              <a:t>16 maggio 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65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7442-1F92-46BE-8D86-B903392F26D8}" type="datetime4">
              <a:rPr lang="it-IT" smtClean="0"/>
              <a:t>16 maggio 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3779-FC1F-4B1B-A07E-2D17498BE4DE}" type="datetime4">
              <a:rPr lang="it-IT" smtClean="0"/>
              <a:t>16 maggio 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98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EA1B-F7F2-4B4A-BB23-6013E0920D82}" type="datetime4">
              <a:rPr lang="it-IT" smtClean="0"/>
              <a:t>16 maggio 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EB60-66B1-41B7-A26F-E8FC0C03C2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35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tudenti.unige.it/areaint/studiareestero/erasmusplus/mobstudeneo/studio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lat.unige.it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tudenti.unige.it/areaint/studiareestero/erasmusplus/mobstudeneo/tirocinio/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352928" cy="1102274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ERASMUS INFO DAYS 2016</a:t>
            </a:r>
            <a:b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STUDIO</a:t>
            </a:r>
            <a: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 smtClean="0">
                <a:solidFill>
                  <a:srgbClr val="FF00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>
                <a:solidFill>
                  <a:srgbClr val="FF66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/>
            </a:r>
            <a:br>
              <a:rPr lang="it-IT" sz="5400" dirty="0">
                <a:solidFill>
                  <a:srgbClr val="FF66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r>
              <a:rPr lang="it-IT" sz="5400" dirty="0" smtClean="0">
                <a:solidFill>
                  <a:srgbClr val="FF660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   </a:t>
            </a:r>
            <a:endParaRPr lang="it-IT" sz="5400" dirty="0">
              <a:solidFill>
                <a:srgbClr val="FF6600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854696" cy="1296144"/>
          </a:xfrm>
        </p:spPr>
        <p:txBody>
          <a:bodyPr>
            <a:normAutofit/>
          </a:bodyPr>
          <a:lstStyle/>
          <a:p>
            <a:endParaRPr lang="it-IT" sz="28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  <a:p>
            <a:r>
              <a:rPr lang="it-IT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Università </a:t>
            </a:r>
            <a:r>
              <a:rPr lang="it-IT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degli Studi di </a:t>
            </a:r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Genova</a:t>
            </a:r>
          </a:p>
          <a:p>
            <a:endParaRPr lang="it-IT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854030" cy="7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5"/>
          <p:cNvSpPr txBox="1">
            <a:spLocks/>
          </p:cNvSpPr>
          <p:nvPr/>
        </p:nvSpPr>
        <p:spPr bwMode="auto">
          <a:xfrm>
            <a:off x="1193850" y="341638"/>
            <a:ext cx="2643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400" i="1" dirty="0">
                <a:latin typeface="+mj-lt"/>
              </a:rPr>
              <a:t>Università degli Studi di Genova  </a:t>
            </a:r>
          </a:p>
        </p:txBody>
      </p:sp>
      <p:sp>
        <p:nvSpPr>
          <p:cNvPr id="9" name="CasellaDiTesto 10"/>
          <p:cNvSpPr txBox="1">
            <a:spLocks noChangeArrowheads="1"/>
          </p:cNvSpPr>
          <p:nvPr/>
        </p:nvSpPr>
        <p:spPr bwMode="auto">
          <a:xfrm>
            <a:off x="5163008" y="6480640"/>
            <a:ext cx="3767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600" b="1" i="1" dirty="0"/>
              <a:t>A cura del </a:t>
            </a:r>
            <a:r>
              <a:rPr lang="it-IT" sz="1600" b="1" i="1" dirty="0" smtClean="0"/>
              <a:t>Settore Mobilità Internazionale</a:t>
            </a:r>
            <a:endParaRPr lang="it-IT" sz="1600" b="1" i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7175"/>
            <a:ext cx="2857500" cy="5715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1" y="5229200"/>
            <a:ext cx="39338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10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749082" y="116632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6876" y="942851"/>
            <a:ext cx="760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                      COMPILAZIONE DEL LEARNING AGREEMENT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49082" y="1556792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>
                <a:solidFill>
                  <a:srgbClr val="FF0000"/>
                </a:solidFill>
              </a:rPr>
              <a:t>i dati degli insegnamenti corrispondenti presso </a:t>
            </a:r>
            <a:r>
              <a:rPr lang="it-IT" sz="1400" b="1" dirty="0" err="1">
                <a:solidFill>
                  <a:srgbClr val="FF0000"/>
                </a:solidFill>
              </a:rPr>
              <a:t>Unige</a:t>
            </a:r>
            <a:r>
              <a:rPr lang="it-IT" sz="1400" b="1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5092"/>
              </p:ext>
            </p:extLst>
          </p:nvPr>
        </p:nvGraphicFramePr>
        <p:xfrm>
          <a:off x="504199" y="2262748"/>
          <a:ext cx="8114082" cy="1088390"/>
        </p:xfrm>
        <a:graphic>
          <a:graphicData uri="http://schemas.openxmlformats.org/drawingml/2006/table">
            <a:tbl>
              <a:tblPr/>
              <a:tblGrid>
                <a:gridCol w="1662699"/>
                <a:gridCol w="3049359"/>
                <a:gridCol w="1177091"/>
                <a:gridCol w="2224933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Component code</a:t>
                      </a:r>
                      <a:b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</a:b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(if any)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  <a:t>Component title (as indicated in the course catalogue) at the sending institution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  <a:t>Semester [autumn / spring]</a:t>
                      </a:r>
                      <a:b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</a:br>
                      <a: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  <a:t>[or term]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Number of ECTS </a:t>
                      </a:r>
                      <a:r>
                        <a:rPr lang="en-GB" sz="800" b="1" dirty="0" smtClean="0">
                          <a:effectLst/>
                          <a:latin typeface="Verdana"/>
                          <a:ea typeface="Times New Roman"/>
                          <a:cs typeface="Calibri"/>
                        </a:rPr>
                        <a:t>credits</a:t>
                      </a:r>
                      <a:r>
                        <a:rPr lang="en-US" sz="800" b="1" dirty="0" smtClean="0">
                          <a:effectLst/>
                          <a:latin typeface="Verdana"/>
                          <a:ea typeface="Times New Roman"/>
                          <a:cs typeface="Calibri"/>
                        </a:rPr>
                        <a:t> (or equivalent) to be </a:t>
                      </a:r>
                      <a:r>
                        <a:rPr lang="en-US" sz="800" b="1" dirty="0" err="1" smtClean="0">
                          <a:effectLst/>
                          <a:latin typeface="Verdana"/>
                          <a:ea typeface="Times New Roman"/>
                          <a:cs typeface="Calibri"/>
                        </a:rPr>
                        <a:t>recognised</a:t>
                      </a:r>
                      <a:r>
                        <a:rPr lang="en-US" sz="800" b="1" dirty="0" smtClean="0">
                          <a:effectLst/>
                          <a:latin typeface="Verdana"/>
                          <a:ea typeface="Times New Roman"/>
                          <a:cs typeface="Calibri"/>
                        </a:rPr>
                        <a:t> by the Sending Institution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Total: …………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123728" y="1927515"/>
            <a:ext cx="35543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u="sng" dirty="0">
                <a:ea typeface="Times New Roman"/>
                <a:cs typeface="Calibri"/>
              </a:rPr>
              <a:t>Table </a:t>
            </a:r>
            <a:r>
              <a:rPr lang="fr-FR" sz="1400" i="1" u="sng" dirty="0" smtClean="0">
                <a:ea typeface="Times New Roman"/>
                <a:cs typeface="Calibri"/>
              </a:rPr>
              <a:t>B:</a:t>
            </a:r>
            <a:r>
              <a:rPr lang="it-IT" sz="1400" i="1" dirty="0" smtClean="0"/>
              <a:t> </a:t>
            </a:r>
            <a:r>
              <a:rPr lang="en-US" sz="1400" i="1" dirty="0" smtClean="0"/>
              <a:t>Recognition </a:t>
            </a:r>
            <a:r>
              <a:rPr lang="en-US" sz="1400" i="1" dirty="0"/>
              <a:t>at the Sending Institution</a:t>
            </a:r>
            <a:endParaRPr lang="it-IT" sz="1400" i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62038" y="2557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48167"/>
              </p:ext>
            </p:extLst>
          </p:nvPr>
        </p:nvGraphicFramePr>
        <p:xfrm>
          <a:off x="683568" y="3933056"/>
          <a:ext cx="7348538" cy="407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o" r:id="rId5" imgW="7348689" imgH="4075361" progId="Word.Document.12">
                  <p:embed/>
                </p:oleObj>
              </mc:Choice>
              <mc:Fallback>
                <p:oleObj name="Documento" r:id="rId5" imgW="7348689" imgH="40753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3933056"/>
                        <a:ext cx="7348538" cy="407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78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11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749082" y="116632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6876" y="942851"/>
            <a:ext cx="760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                      COMPILAZIONE DEL LEARNING AGREEMENT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312183"/>
            <a:ext cx="864096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400" dirty="0" smtClean="0"/>
              <a:t>Nella </a:t>
            </a:r>
            <a:r>
              <a:rPr lang="en-GB" sz="1400" b="1" dirty="0"/>
              <a:t>Section to be completed </a:t>
            </a:r>
            <a:r>
              <a:rPr lang="en-GB" sz="1400" b="1" dirty="0" smtClean="0"/>
              <a:t>DURING </a:t>
            </a:r>
            <a:r>
              <a:rPr lang="en-GB" sz="1400" b="1" dirty="0"/>
              <a:t>THE </a:t>
            </a:r>
            <a:r>
              <a:rPr lang="en-GB" sz="1400" b="1" dirty="0" smtClean="0"/>
              <a:t>MOBILITY</a:t>
            </a:r>
            <a:r>
              <a:rPr lang="it-IT" sz="1400" dirty="0" smtClean="0"/>
              <a:t>  si trova la parte </a:t>
            </a:r>
          </a:p>
          <a:p>
            <a:pPr marL="285750" indent="-285750">
              <a:buFontTx/>
              <a:buChar char="-"/>
            </a:pPr>
            <a:r>
              <a:rPr lang="en-GB" sz="1400" b="1" dirty="0" smtClean="0"/>
              <a:t>EXCEPTIONAL </a:t>
            </a:r>
            <a:r>
              <a:rPr lang="en-GB" sz="1400" b="1" dirty="0"/>
              <a:t>CHANGES TO THE PROPOSED MOBILITY </a:t>
            </a:r>
            <a:r>
              <a:rPr lang="en-GB" sz="1400" b="1" dirty="0" smtClean="0"/>
              <a:t>PROGRAMME (I)</a:t>
            </a:r>
          </a:p>
          <a:p>
            <a:pPr marL="285750" indent="-285750">
              <a:buFontTx/>
              <a:buChar char="-"/>
            </a:pPr>
            <a:r>
              <a:rPr lang="en-GB" sz="1400" b="1" dirty="0" smtClean="0"/>
              <a:t>Qui è </a:t>
            </a:r>
            <a:r>
              <a:rPr lang="en-GB" sz="1400" b="1" dirty="0" err="1" smtClean="0"/>
              <a:t>possibile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indicare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eventuali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cambiamenti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nel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programma</a:t>
            </a:r>
            <a:r>
              <a:rPr lang="en-GB" sz="1400" b="1" dirty="0" smtClean="0"/>
              <a:t> di studio </a:t>
            </a:r>
            <a:r>
              <a:rPr lang="en-GB" sz="1400" b="1" dirty="0" err="1" smtClean="0"/>
              <a:t>approvato</a:t>
            </a:r>
            <a:r>
              <a:rPr lang="en-GB" sz="1400" b="1" dirty="0"/>
              <a:t>.</a:t>
            </a:r>
            <a:endParaRPr lang="it-IT" sz="1400" dirty="0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7348537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57191"/>
            <a:ext cx="7348537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4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12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756876" y="908720"/>
            <a:ext cx="7127492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9868" y="1628800"/>
            <a:ext cx="7581508" cy="2893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1400" b="1" i="1" u="sng" dirty="0" smtClean="0"/>
              <a:t>Copertura </a:t>
            </a:r>
            <a:r>
              <a:rPr lang="it-IT" sz="1400" b="1" i="1" u="sng" dirty="0"/>
              <a:t>assicurativa di responsabilità civile:</a:t>
            </a:r>
            <a:endParaRPr lang="it-IT" sz="1400" dirty="0"/>
          </a:p>
          <a:p>
            <a:r>
              <a:rPr lang="it-IT" sz="1400" dirty="0"/>
              <a:t> </a:t>
            </a:r>
            <a:r>
              <a:rPr lang="it-IT" sz="1400" dirty="0" smtClean="0"/>
              <a:t>L’Ateneo </a:t>
            </a:r>
            <a:r>
              <a:rPr lang="it-IT" sz="1400" dirty="0"/>
              <a:t>garantisce a tutti gli studenti dell’Università degli Studi di Genova </a:t>
            </a:r>
            <a:r>
              <a:rPr lang="it-IT" sz="1400" dirty="0" smtClean="0"/>
              <a:t>le seguenti coperture assicurative:</a:t>
            </a:r>
          </a:p>
          <a:p>
            <a:r>
              <a:rPr lang="it-IT" sz="1400" dirty="0"/>
              <a:t> </a:t>
            </a:r>
            <a:r>
              <a:rPr lang="it-IT" sz="1400" dirty="0" smtClean="0"/>
              <a:t>- </a:t>
            </a:r>
            <a:r>
              <a:rPr lang="it-IT" sz="1400" dirty="0" err="1" smtClean="0"/>
              <a:t>Inail</a:t>
            </a:r>
            <a:r>
              <a:rPr lang="it-IT" sz="1400" dirty="0"/>
              <a:t>, ai sensi del D.P.R. 1124/1965, per eventuali infortuni che possano accadere all'interno della struttura ospitante, sia in Italia che all'estero;</a:t>
            </a:r>
          </a:p>
          <a:p>
            <a:endParaRPr lang="it-IT" sz="1400" dirty="0"/>
          </a:p>
          <a:p>
            <a:r>
              <a:rPr lang="it-IT" sz="1400" dirty="0"/>
              <a:t>- R.C.T. per eventuali danni causati a terzi. Tale copertura, vale sia per l'attività di tirocinio che didattica, svolte c/o qualsiasi Struttura in Italia e all'estero.</a:t>
            </a:r>
          </a:p>
          <a:p>
            <a:endParaRPr lang="it-IT" sz="1400" dirty="0"/>
          </a:p>
          <a:p>
            <a:r>
              <a:rPr lang="it-IT" sz="1400" dirty="0" smtClean="0"/>
              <a:t>La tutela </a:t>
            </a:r>
            <a:r>
              <a:rPr lang="it-IT" sz="1400" dirty="0"/>
              <a:t>assicurativa </a:t>
            </a:r>
            <a:r>
              <a:rPr lang="it-IT" sz="1400" dirty="0" smtClean="0"/>
              <a:t>non si estende all'infortunio </a:t>
            </a:r>
            <a:r>
              <a:rPr lang="it-IT" sz="1400" dirty="0"/>
              <a:t>in itinere </a:t>
            </a:r>
            <a:r>
              <a:rPr lang="it-IT" sz="1400" dirty="0" smtClean="0"/>
              <a:t>né al </a:t>
            </a:r>
            <a:r>
              <a:rPr lang="it-IT" sz="1400" dirty="0"/>
              <a:t>tragitto casa </a:t>
            </a:r>
            <a:r>
              <a:rPr lang="it-IT" sz="1400" dirty="0" smtClean="0"/>
              <a:t>– lavoro/Università </a:t>
            </a:r>
            <a:r>
              <a:rPr lang="it-IT" sz="1400" dirty="0"/>
              <a:t>e </a:t>
            </a:r>
            <a:r>
              <a:rPr lang="it-IT" sz="1400" dirty="0" smtClean="0"/>
              <a:t>viceversa.</a:t>
            </a:r>
            <a:endParaRPr lang="it-IT" sz="1400" dirty="0"/>
          </a:p>
          <a:p>
            <a:r>
              <a:rPr lang="it-IT" sz="1400" dirty="0" smtClean="0"/>
              <a:t>Gli specializzandi </a:t>
            </a:r>
            <a:r>
              <a:rPr lang="it-IT" sz="1400" dirty="0"/>
              <a:t>della Scuola di Scienze Mediche e </a:t>
            </a:r>
            <a:r>
              <a:rPr lang="it-IT" sz="1400" dirty="0" smtClean="0"/>
              <a:t>Farmaceutiche devono verificare </a:t>
            </a:r>
            <a:r>
              <a:rPr lang="it-IT" sz="1400" dirty="0"/>
              <a:t>le coperture assicurative con l'A.O.U. San Martino prima della partenza</a:t>
            </a:r>
            <a:r>
              <a:rPr lang="it-IT" sz="1400" dirty="0" smtClean="0"/>
              <a:t>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907704" y="4869160"/>
            <a:ext cx="69357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Per ulteriori informazioni sulla copertura assicurativa è necessario contattare il</a:t>
            </a:r>
          </a:p>
          <a:p>
            <a:r>
              <a:rPr lang="it-IT" sz="1400" b="1" dirty="0"/>
              <a:t>Settore acquisizione e gestione contratti di prestazioni di servizi</a:t>
            </a:r>
          </a:p>
          <a:p>
            <a:r>
              <a:rPr lang="it-IT" sz="1400" b="1" dirty="0"/>
              <a:t>Tel. 010-209.51653</a:t>
            </a:r>
          </a:p>
          <a:p>
            <a:r>
              <a:rPr lang="it-IT" sz="1400" b="1" dirty="0"/>
              <a:t>Fax. 010-209.9549</a:t>
            </a:r>
          </a:p>
          <a:p>
            <a:r>
              <a:rPr lang="it-IT" sz="1400" b="1" dirty="0"/>
              <a:t>servizi@patrimonio.unige.it</a:t>
            </a:r>
          </a:p>
        </p:txBody>
      </p:sp>
    </p:spTree>
    <p:extLst>
      <p:ext uri="{BB962C8B-B14F-4D97-AF65-F5344CB8AC3E}">
        <p14:creationId xmlns:p14="http://schemas.microsoft.com/office/powerpoint/2010/main" val="29963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13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691680" y="1841482"/>
            <a:ext cx="66739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ASSEGNAZIONE E UTILIZZAZIONE DELLE BORSE: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91680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llout con freccia a sinistra 14"/>
          <p:cNvSpPr/>
          <p:nvPr/>
        </p:nvSpPr>
        <p:spPr>
          <a:xfrm>
            <a:off x="6869189" y="3222268"/>
            <a:ext cx="2243658" cy="864096"/>
          </a:xfrm>
          <a:prstGeom prst="left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QUANDO PARTIRE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8549" y="2996952"/>
            <a:ext cx="633670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La borsa deve essere utilizzata nel periodo compreso tra il </a:t>
            </a:r>
            <a:r>
              <a:rPr lang="it-IT" dirty="0" smtClean="0"/>
              <a:t>1</a:t>
            </a:r>
            <a:r>
              <a:rPr lang="it-IT" dirty="0"/>
              <a:t>° giugno </a:t>
            </a:r>
            <a:r>
              <a:rPr lang="it-IT" dirty="0" smtClean="0"/>
              <a:t>2016 </a:t>
            </a:r>
            <a:r>
              <a:rPr lang="it-IT" dirty="0"/>
              <a:t>e il 30 settembre </a:t>
            </a:r>
            <a:r>
              <a:rPr lang="it-IT" dirty="0" smtClean="0"/>
              <a:t>2017.</a:t>
            </a:r>
            <a:endParaRPr lang="it-IT" dirty="0"/>
          </a:p>
          <a:p>
            <a:r>
              <a:rPr lang="it-IT" dirty="0"/>
              <a:t>Le date esatte del soggiorno dovranno essere concordate con il docente referente sulla base  </a:t>
            </a:r>
            <a:r>
              <a:rPr lang="it-IT" dirty="0" smtClean="0"/>
              <a:t>dell’organizzazione delle Sedi  </a:t>
            </a:r>
            <a:r>
              <a:rPr lang="it-IT" dirty="0"/>
              <a:t>ospitanti.</a:t>
            </a:r>
          </a:p>
        </p:txBody>
      </p:sp>
      <p:sp>
        <p:nvSpPr>
          <p:cNvPr id="17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7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14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07874" y="1786169"/>
            <a:ext cx="80667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i="1" dirty="0" smtClean="0">
                <a:effectLst>
                  <a:glow rad="228600">
                    <a:srgbClr val="0BD0D9">
                      <a:satMod val="175000"/>
                      <a:alpha val="40000"/>
                    </a:srgbClr>
                  </a:glow>
                </a:effectLst>
                <a:latin typeface="Candara" pitchFamily="34" charset="0"/>
              </a:rPr>
              <a:t>RINUNCIA ALLE BORSE:</a:t>
            </a:r>
            <a:endParaRPr lang="it-IT" sz="2300" i="1" dirty="0">
              <a:effectLst>
                <a:glow rad="228600">
                  <a:srgbClr val="0BD0D9">
                    <a:satMod val="175000"/>
                    <a:alpha val="40000"/>
                  </a:srgbClr>
                </a:glow>
              </a:effectLst>
              <a:latin typeface="Candara" pitchFamily="34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48772" y="2232445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possibile rinunciare alla borsa assegnata,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anche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dopo l’accettazione. 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La rinuncia deve essere comunicata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al più presto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comunque :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16408" y="3140968"/>
            <a:ext cx="8265159" cy="646331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oltre il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luglio 2016 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gli studenti in partenza per il primo semestre o per l’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completo (partenza entro il 31/12/2016)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09466" y="4078812"/>
            <a:ext cx="8265159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oltre il 30 novembre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gli studenti in partenza nel secondo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semestre (partenza dal 01/01/2017)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di 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737" y="4833692"/>
            <a:ext cx="3197863" cy="199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6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15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07874" y="1786169"/>
            <a:ext cx="80667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i="1" dirty="0" smtClean="0">
                <a:effectLst>
                  <a:glow rad="228600">
                    <a:srgbClr val="0BD0D9">
                      <a:satMod val="175000"/>
                      <a:alpha val="40000"/>
                    </a:srgbClr>
                  </a:glow>
                </a:effectLst>
                <a:latin typeface="Candara" pitchFamily="34" charset="0"/>
              </a:rPr>
              <a:t>RINUNCIA ALLE BORSE:</a:t>
            </a:r>
            <a:endParaRPr lang="it-IT" sz="2300" i="1" dirty="0">
              <a:effectLst>
                <a:glow rad="228600">
                  <a:srgbClr val="0BD0D9">
                    <a:satMod val="175000"/>
                    <a:alpha val="40000"/>
                  </a:srgbClr>
                </a:glow>
              </a:effectLst>
              <a:latin typeface="Candar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7874" y="3660836"/>
            <a:ext cx="75997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Decorsi i </a:t>
            </a:r>
            <a:r>
              <a:rPr lang="it-IT" dirty="0" smtClean="0"/>
              <a:t>termini indicati, </a:t>
            </a:r>
            <a:r>
              <a:rPr lang="it-IT" dirty="0"/>
              <a:t>è permessa la rinuncia solo per </a:t>
            </a:r>
            <a:r>
              <a:rPr lang="it-IT" b="1" dirty="0"/>
              <a:t>gravi e comprovati motivi personali </a:t>
            </a:r>
            <a:r>
              <a:rPr lang="it-IT" dirty="0"/>
              <a:t>o nel caso in cui vi siano </a:t>
            </a:r>
            <a:r>
              <a:rPr lang="it-IT" b="1" dirty="0"/>
              <a:t>cambiamenti documentati </a:t>
            </a:r>
            <a:r>
              <a:rPr lang="it-IT" dirty="0"/>
              <a:t>in corso d’opera nell’offerta didattica della sede partner che non consentano allo </a:t>
            </a:r>
            <a:r>
              <a:rPr lang="it-IT" dirty="0" smtClean="0"/>
              <a:t>studente vincitore </a:t>
            </a:r>
            <a:r>
              <a:rPr lang="it-IT" dirty="0"/>
              <a:t>di effettuare alcun tipo di attività didattica. </a:t>
            </a:r>
          </a:p>
          <a:p>
            <a:pPr algn="just"/>
            <a:r>
              <a:rPr lang="it-IT" b="1" dirty="0"/>
              <a:t>In tutti gli altri casi, gli studenti che rinunceranno dopo le scadenze previste, non potranno partecipare al Bando Erasmus ai fini di </a:t>
            </a:r>
            <a:r>
              <a:rPr lang="it-IT" b="1" dirty="0" smtClean="0"/>
              <a:t>studio </a:t>
            </a:r>
            <a:r>
              <a:rPr lang="it-IT" b="1" dirty="0"/>
              <a:t>per l’</a:t>
            </a:r>
            <a:r>
              <a:rPr lang="it-IT" b="1" dirty="0" err="1"/>
              <a:t>a.a</a:t>
            </a:r>
            <a:r>
              <a:rPr lang="it-IT" b="1" dirty="0"/>
              <a:t>. </a:t>
            </a:r>
            <a:r>
              <a:rPr lang="it-IT" b="1" dirty="0" smtClean="0"/>
              <a:t>2017/2018</a:t>
            </a:r>
            <a:r>
              <a:rPr lang="it-IT" dirty="0" smtClean="0"/>
              <a:t>. </a:t>
            </a:r>
            <a:endParaRPr lang="it-IT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39753" y="2376833"/>
            <a:ext cx="4381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Attenzione !</a:t>
            </a:r>
            <a:endParaRPr lang="it-IT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55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16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73553" y="1991431"/>
            <a:ext cx="80667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FINANZIAMENTI E BENEFICI PER I BORSISTI (I)</a:t>
            </a:r>
            <a:endParaRPr lang="it-IT" sz="2300" i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691680" y="3160250"/>
            <a:ext cx="7272808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contributo dell’Unione Europea: si tratta di un importo mensile rapportato al costo della vita del Paese ospitante e ai mesi di effettiva permanenza </a:t>
            </a:r>
            <a:r>
              <a:rPr lang="it-IT" dirty="0" smtClean="0"/>
              <a:t>all’estero (da 230 a 280 euro)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01383" y="4869160"/>
            <a:ext cx="7272808" cy="120032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L‘integrazione </a:t>
            </a:r>
            <a:r>
              <a:rPr lang="it-IT" dirty="0"/>
              <a:t>da parte dell’Università di Genova agli </a:t>
            </a:r>
            <a:r>
              <a:rPr lang="it-IT" dirty="0" smtClean="0"/>
              <a:t>studenti. </a:t>
            </a:r>
          </a:p>
          <a:p>
            <a:r>
              <a:rPr lang="it-IT" dirty="0" smtClean="0"/>
              <a:t>Agli studenti il cui reddito ISEE – U risulterà pari o inferiore ad euro 40.000, sarà assegnata una borsa integrativa di importo minimo pari a 250 euro mensili.</a:t>
            </a:r>
            <a:endParaRPr lang="it-IT" dirty="0"/>
          </a:p>
        </p:txBody>
      </p:sp>
      <p:sp>
        <p:nvSpPr>
          <p:cNvPr id="14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57261"/>
            <a:ext cx="1129308" cy="112930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46" y="4869160"/>
            <a:ext cx="11334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8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17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14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49294" y="2348880"/>
            <a:ext cx="80238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Attualmente, grazie </a:t>
            </a:r>
            <a:r>
              <a:rPr lang="it-IT" sz="1600" dirty="0"/>
              <a:t>ad un accordo con </a:t>
            </a:r>
            <a:r>
              <a:rPr lang="it-IT" sz="1600" dirty="0" smtClean="0"/>
              <a:t>Banca CARIGE, </a:t>
            </a:r>
            <a:r>
              <a:rPr lang="it-IT" sz="1600" dirty="0"/>
              <a:t>l’Università di Genova garantisce agli studenti, prima di partire per l’estero, l’immediata disponibilità della borsa </a:t>
            </a:r>
            <a:r>
              <a:rPr lang="it-IT" sz="1600" dirty="0" smtClean="0"/>
              <a:t>comunitaria e dell’eventuale integrazione universitaria. Le modalità di utilizzo del prefinanziamento saranno rese note sul </a:t>
            </a:r>
            <a:r>
              <a:rPr lang="it-IT" sz="1600" dirty="0"/>
              <a:t>sito web  </a:t>
            </a:r>
            <a:r>
              <a:rPr lang="it-IT" sz="1600" dirty="0">
                <a:hlinkClick r:id="rId5"/>
              </a:rPr>
              <a:t>http://www.studenti.unige.it/areaint/studiareestero/erasmusplus/mobstudeneo/studio</a:t>
            </a:r>
            <a:r>
              <a:rPr lang="it-IT" sz="1600" dirty="0" smtClean="0">
                <a:hlinkClick r:id="rId5"/>
              </a:rPr>
              <a:t>/</a:t>
            </a:r>
            <a:endParaRPr lang="it-IT" sz="1600" dirty="0" smtClean="0"/>
          </a:p>
          <a:p>
            <a:r>
              <a:rPr lang="it-IT" sz="1600" dirty="0" smtClean="0"/>
              <a:t>Per </a:t>
            </a:r>
            <a:r>
              <a:rPr lang="it-IT" sz="1600" dirty="0"/>
              <a:t>poter usufruire del prefinanziamento è necessario aver già sottoscritto l’Accordo per l’erogazione della borsa </a:t>
            </a:r>
            <a:r>
              <a:rPr lang="it-IT" sz="1600" dirty="0" smtClean="0"/>
              <a:t>Erasmus.</a:t>
            </a:r>
            <a:endParaRPr lang="it-IT" sz="1600" dirty="0"/>
          </a:p>
          <a:p>
            <a:r>
              <a:rPr lang="it-IT" sz="1600" dirty="0"/>
              <a:t>N.B. </a:t>
            </a:r>
          </a:p>
          <a:p>
            <a:r>
              <a:rPr lang="it-IT" sz="1600" dirty="0"/>
              <a:t>Si segnala che i moduli predisposti dall’Università di Genova per poter richiedere il prefinanziamento, potranno essere sottoscritti dagli studenti solo a seguito dell’effettiva erogazione del finanziamento all’Università degli Studi di Genova da parte dell’Agenzia Nazionale Erasmus+ INDIRE  e la conseguente disponibilità dei fondi sul Bilancio dell’Ateneo</a:t>
            </a:r>
            <a:r>
              <a:rPr lang="it-IT" sz="1600" dirty="0" smtClean="0"/>
              <a:t>.</a:t>
            </a:r>
            <a:endParaRPr lang="it-IT" sz="1600" dirty="0"/>
          </a:p>
          <a:p>
            <a:r>
              <a:rPr lang="it-IT" sz="1600" dirty="0"/>
              <a:t>Tutte le informazioni e condizioni relative alla concessione e al funzionamento del prefinanziamento devono essere richieste alla Banca.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22353" y="1875789"/>
            <a:ext cx="7703556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                                           Prefinanziamento borsa Erasmus+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133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18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08549" y="1844824"/>
            <a:ext cx="785705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FINANZIAMENTI E BENEFICI PER I BORSISTI (II)</a:t>
            </a:r>
            <a:endParaRPr lang="it-IT" sz="2300" i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46605" y="2420888"/>
            <a:ext cx="785705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/>
              <a:t>Contributo per persone con bisogni speciali</a:t>
            </a:r>
            <a:r>
              <a:rPr lang="it-IT" sz="1600" dirty="0"/>
              <a:t>, stanziato dalla Commissione Europea. La richiesta di finanziamento è basata solo su </a:t>
            </a:r>
            <a:r>
              <a:rPr lang="it-IT" sz="1600" b="1" dirty="0"/>
              <a:t>costi reali</a:t>
            </a:r>
            <a:r>
              <a:rPr lang="it-IT" sz="1600" dirty="0"/>
              <a:t>.</a:t>
            </a:r>
          </a:p>
        </p:txBody>
      </p:sp>
      <p:sp>
        <p:nvSpPr>
          <p:cNvPr id="12" name="Titolo 1"/>
          <p:cNvSpPr txBox="1">
            <a:spLocks/>
          </p:cNvSpPr>
          <p:nvPr/>
        </p:nvSpPr>
        <p:spPr bwMode="auto">
          <a:xfrm>
            <a:off x="533920" y="908720"/>
            <a:ext cx="7831684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21234" y="3140968"/>
            <a:ext cx="78570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Corsi di lingua organizzati dal Centro Linguistico di Ateneo CLAT: </a:t>
            </a:r>
            <a:r>
              <a:rPr lang="it-IT" sz="1600" dirty="0" smtClean="0"/>
              <a:t>l’orario dei corsi verrà pubblicato </a:t>
            </a:r>
            <a:r>
              <a:rPr lang="it-IT" sz="1600" dirty="0"/>
              <a:t>sul sito </a:t>
            </a:r>
            <a:r>
              <a:rPr lang="it-IT" sz="1600" dirty="0">
                <a:hlinkClick r:id="rId5"/>
              </a:rPr>
              <a:t>http://www.clat.unige.it</a:t>
            </a:r>
            <a:r>
              <a:rPr lang="it-IT" sz="1600" dirty="0" smtClean="0">
                <a:hlinkClick r:id="rId5"/>
              </a:rPr>
              <a:t>/</a:t>
            </a:r>
            <a:r>
              <a:rPr lang="it-IT" sz="1600" dirty="0" smtClean="0"/>
              <a:t> ( il link alla pagina è disponibile anche sulla pagina web di Ateneo «studiare all’estero»)</a:t>
            </a:r>
            <a:endParaRPr lang="it-IT" sz="1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3920" y="4149080"/>
            <a:ext cx="786974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Contributo aggiuntivo per </a:t>
            </a:r>
            <a:r>
              <a:rPr lang="it-IT" sz="1600" b="1" dirty="0"/>
              <a:t>studenti con condizioni socio-economiche </a:t>
            </a:r>
            <a:r>
              <a:rPr lang="it-IT" sz="1600" b="1" dirty="0" smtClean="0"/>
              <a:t>svantaggiate, </a:t>
            </a:r>
            <a:r>
              <a:rPr lang="it-IT" sz="1600" dirty="0"/>
              <a:t>pari ad un importo compreso tra i 100 e i 200,00 euro/mese Gli studenti saranno individuati secondo le indicazioni che saranno successivamente fornite dall’Autorità Nazionale (MIUR).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21234" y="5157192"/>
            <a:ext cx="7844370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Ulteriori </a:t>
            </a:r>
            <a:r>
              <a:rPr lang="it-IT" sz="1600" b="1" dirty="0"/>
              <a:t>benefici sono previsti in taluni casi </a:t>
            </a:r>
            <a:r>
              <a:rPr lang="it-IT" sz="1600" b="1" dirty="0" smtClean="0"/>
              <a:t>da ARSEL </a:t>
            </a:r>
            <a:r>
              <a:rPr lang="it-IT" sz="1600" b="1" dirty="0"/>
              <a:t>Liguria (ex A.R.S.S.U.) </a:t>
            </a:r>
            <a:r>
              <a:rPr lang="it-IT" sz="1600" dirty="0"/>
              <a:t>Per informazioni, contattare direttamente l’ARSEL Liguria. Si informa che il contributo integrativo di Ateneo potrà non essere previsto o potrà essere previsto in misura ridotta per gli studenti che risultino vincitori di borsa ARSEL Liguria per la mobilità.</a:t>
            </a:r>
          </a:p>
        </p:txBody>
      </p:sp>
    </p:spTree>
    <p:extLst>
      <p:ext uri="{BB962C8B-B14F-4D97-AF65-F5344CB8AC3E}">
        <p14:creationId xmlns:p14="http://schemas.microsoft.com/office/powerpoint/2010/main" val="145721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19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73553" y="1991431"/>
            <a:ext cx="806675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FINANZIAMENTI E BENEFICI PER I BORSISTI (III)</a:t>
            </a:r>
            <a:endParaRPr lang="it-IT" sz="2300" i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60276" y="3059512"/>
            <a:ext cx="831284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dirty="0"/>
              <a:t>Gli studenti che partecipano al programma Erasmus+ hanno la </a:t>
            </a:r>
            <a:r>
              <a:rPr lang="it-IT" b="1" dirty="0"/>
              <a:t>dispensa </a:t>
            </a:r>
            <a:r>
              <a:rPr lang="it-IT" dirty="0"/>
              <a:t>dal </a:t>
            </a:r>
            <a:r>
              <a:rPr lang="it-IT" b="1" dirty="0"/>
              <a:t>pagamento</a:t>
            </a:r>
            <a:r>
              <a:rPr lang="it-IT" dirty="0"/>
              <a:t> delle </a:t>
            </a:r>
            <a:r>
              <a:rPr lang="it-IT"/>
              <a:t>tasse </a:t>
            </a:r>
            <a:r>
              <a:rPr lang="it-IT" smtClean="0"/>
              <a:t>universitarie.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74694" y="4221088"/>
            <a:ext cx="8312844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Corsi OLS</a:t>
            </a:r>
            <a:r>
              <a:rPr lang="it-IT" dirty="0" smtClean="0"/>
              <a:t>: La Commissione Europea offre agli studenti un </a:t>
            </a:r>
            <a:r>
              <a:rPr lang="it-IT" dirty="0"/>
              <a:t>supporto linguistico </a:t>
            </a:r>
            <a:r>
              <a:rPr lang="it-IT" dirty="0" smtClean="0"/>
              <a:t>online.</a:t>
            </a:r>
          </a:p>
          <a:p>
            <a:r>
              <a:rPr lang="it-IT" dirty="0" smtClean="0"/>
              <a:t>Il supporto linguistico OLS si compone di un test iniziale, un corso online e un esame finale di valutazione. </a:t>
            </a:r>
            <a:endParaRPr lang="it-IT" dirty="0"/>
          </a:p>
        </p:txBody>
      </p:sp>
      <p:sp>
        <p:nvSpPr>
          <p:cNvPr id="10" name="Titolo 1"/>
          <p:cNvSpPr txBox="1">
            <a:spLocks/>
          </p:cNvSpPr>
          <p:nvPr/>
        </p:nvSpPr>
        <p:spPr bwMode="auto">
          <a:xfrm>
            <a:off x="712334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8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2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714348" y="961797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lang="it-IT" sz="2400" b="1" kern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14348" y="198304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it-I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14348" y="2030121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TUTTE LE INFORMAZIONI SONO DISPONIBILI SUL SITO WEB DI ATENEO www.unige.it</a:t>
            </a:r>
          </a:p>
          <a:p>
            <a:r>
              <a:rPr lang="it-IT" b="1" dirty="0" smtClean="0"/>
              <a:t>Area Internazionale -  studiare all’estero – Erasmus + - mobilità studenti e neolaureati – Mobilità studenti ai fini di studio: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14348" y="3521614"/>
            <a:ext cx="7746084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   </a:t>
            </a:r>
            <a:r>
              <a:rPr lang="it-IT" b="1" dirty="0" smtClean="0"/>
              <a:t>IN QUESTE PAGINE SONO PUBBLICATI:</a:t>
            </a:r>
          </a:p>
          <a:p>
            <a:endParaRPr lang="it-IT" b="1" dirty="0" smtClean="0"/>
          </a:p>
          <a:p>
            <a:pPr marL="285750" indent="-285750">
              <a:buFontTx/>
              <a:buChar char="-"/>
            </a:pPr>
            <a:r>
              <a:rPr lang="it-IT" b="1" dirty="0" smtClean="0"/>
              <a:t>IL KIT DELLO STUDENTE E I DOCUMENTI UTILI (LEARNING AGREEMENT)</a:t>
            </a:r>
          </a:p>
          <a:p>
            <a:endParaRPr lang="it-IT" b="1" dirty="0" smtClean="0"/>
          </a:p>
          <a:p>
            <a:pPr marL="285750" indent="-285750">
              <a:buFontTx/>
              <a:buChar char="-"/>
            </a:pPr>
            <a:r>
              <a:rPr lang="it-IT" b="1" dirty="0" smtClean="0"/>
              <a:t>LE CONVOCAZIONI PER LA SOTTOSCRIZIONE DELL’ACCORDO PER L’EROGAZIONE DELLA BORSA;</a:t>
            </a:r>
          </a:p>
          <a:p>
            <a:pPr marL="285750" indent="-285750">
              <a:buFontTx/>
              <a:buChar char="-"/>
            </a:pPr>
            <a:endParaRPr lang="it-IT" b="1" dirty="0" smtClean="0"/>
          </a:p>
          <a:p>
            <a:pPr marL="285750" indent="-285750">
              <a:buFontTx/>
              <a:buChar char="-"/>
            </a:pPr>
            <a:r>
              <a:rPr lang="it-IT" b="1" dirty="0" smtClean="0"/>
              <a:t>TUTTI GLI AVVISI PER I VINCITORI ( CORSI DI LINGUA, EVENTUALI VARIAZIONI NELLA MODULISTICA…)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123005" y="4077072"/>
            <a:ext cx="504056" cy="44966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123005" y="4800810"/>
            <a:ext cx="504056" cy="46005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123005" y="5544232"/>
            <a:ext cx="504056" cy="41404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7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20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 bwMode="auto">
          <a:xfrm>
            <a:off x="712334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65558" y="1916831"/>
            <a:ext cx="8238890" cy="47705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Erasmus certificate of </a:t>
            </a:r>
            <a:r>
              <a:rPr lang="en-US" sz="1600" b="1" dirty="0" smtClean="0"/>
              <a:t>attendance</a:t>
            </a:r>
          </a:p>
          <a:p>
            <a:endParaRPr lang="en-US" sz="1600" dirty="0"/>
          </a:p>
          <a:p>
            <a:r>
              <a:rPr lang="en-US" sz="1600" dirty="0"/>
              <a:t>This is to certify that</a:t>
            </a:r>
          </a:p>
          <a:p>
            <a:r>
              <a:rPr lang="en-US" sz="1600" dirty="0" err="1"/>
              <a:t>Mr</a:t>
            </a:r>
            <a:r>
              <a:rPr lang="en-US" sz="1600" dirty="0"/>
              <a:t>/</a:t>
            </a:r>
            <a:r>
              <a:rPr lang="en-US" sz="1600" dirty="0" err="1"/>
              <a:t>Ms</a:t>
            </a:r>
            <a:r>
              <a:rPr lang="en-US" sz="1600" dirty="0"/>
              <a:t>/</a:t>
            </a:r>
            <a:r>
              <a:rPr lang="en-US" sz="1600" dirty="0" err="1"/>
              <a:t>Mrs</a:t>
            </a:r>
            <a:r>
              <a:rPr lang="en-US" sz="1600" dirty="0"/>
              <a:t>   _________________________________________________ </a:t>
            </a:r>
          </a:p>
          <a:p>
            <a:r>
              <a:rPr lang="en-US" sz="1600" dirty="0"/>
              <a:t>from the University of Genoa has been an Erasmus student at our Institution.</a:t>
            </a:r>
          </a:p>
          <a:p>
            <a:r>
              <a:rPr lang="en-US" sz="1600" dirty="0" err="1"/>
              <a:t>He/She</a:t>
            </a:r>
            <a:r>
              <a:rPr lang="en-US" sz="1600" dirty="0"/>
              <a:t> started his/her </a:t>
            </a:r>
            <a:r>
              <a:rPr lang="en-US" sz="1600" dirty="0" smtClean="0"/>
              <a:t>study </a:t>
            </a:r>
            <a:r>
              <a:rPr lang="en-US" sz="1600" dirty="0"/>
              <a:t>period at our Institution on ___/___/_____</a:t>
            </a:r>
          </a:p>
          <a:p>
            <a:r>
              <a:rPr lang="en-US" sz="1600" dirty="0" smtClean="0"/>
              <a:t>and </a:t>
            </a:r>
            <a:r>
              <a:rPr lang="en-US" sz="1600" dirty="0"/>
              <a:t>completed his/her </a:t>
            </a:r>
            <a:r>
              <a:rPr lang="en-US" sz="1600" dirty="0" smtClean="0"/>
              <a:t>study </a:t>
            </a:r>
            <a:r>
              <a:rPr lang="en-US" sz="1600" dirty="0"/>
              <a:t>period on     _____/_____/_____</a:t>
            </a:r>
          </a:p>
          <a:p>
            <a:endParaRPr lang="en-US" sz="1600" dirty="0"/>
          </a:p>
          <a:p>
            <a:r>
              <a:rPr lang="en-US" sz="1600" dirty="0" smtClean="0"/>
              <a:t>Name </a:t>
            </a:r>
            <a:r>
              <a:rPr lang="en-US" sz="1600" dirty="0"/>
              <a:t>of the Host </a:t>
            </a:r>
            <a:r>
              <a:rPr lang="en-US" sz="1600" dirty="0" smtClean="0"/>
              <a:t>Institution: __________________________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Date  </a:t>
            </a:r>
            <a:r>
              <a:rPr lang="en-US" sz="1600" dirty="0"/>
              <a:t>of </a:t>
            </a:r>
            <a:r>
              <a:rPr lang="en-US" sz="1600" dirty="0" smtClean="0"/>
              <a:t>issue </a:t>
            </a:r>
            <a:r>
              <a:rPr lang="en-US" sz="1200" dirty="0" smtClean="0"/>
              <a:t>(this </a:t>
            </a:r>
            <a:r>
              <a:rPr lang="en-US" sz="1200" dirty="0"/>
              <a:t>certificate has to be issued when the period of traineeship ends, maximum three days prior to the final date):</a:t>
            </a:r>
            <a:r>
              <a:rPr lang="en-US" sz="1600" dirty="0"/>
              <a:t>	 </a:t>
            </a:r>
            <a:r>
              <a:rPr lang="en-US" sz="1600" dirty="0" smtClean="0"/>
              <a:t>_____/_____/_____</a:t>
            </a:r>
          </a:p>
          <a:p>
            <a:endParaRPr lang="en-US" sz="1600" dirty="0"/>
          </a:p>
          <a:p>
            <a:r>
              <a:rPr lang="en-US" sz="1600" dirty="0"/>
              <a:t>Name and status of signatory:	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Signature:	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stamp:	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47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21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 bwMode="auto">
          <a:xfrm>
            <a:off x="712334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1988840"/>
            <a:ext cx="7608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TUTTI </a:t>
            </a:r>
            <a:r>
              <a:rPr lang="it-IT" dirty="0" smtClean="0"/>
              <a:t>I DOCUMENTI UTILI,</a:t>
            </a:r>
          </a:p>
          <a:p>
            <a:r>
              <a:rPr lang="it-IT" dirty="0" smtClean="0"/>
              <a:t> LE ISTRUZIONI SULLA COMPILAZIONE DELLA MODULISTICA,</a:t>
            </a:r>
          </a:p>
          <a:p>
            <a:r>
              <a:rPr lang="it-IT" dirty="0" smtClean="0"/>
              <a:t> IL DETTAGLIO DELLE INFORMAZIONI ILLUSTRATE NELLA PRESENTAZIONE SARANNO DISPONIBILI NEL KIT DELLO STUDENTE ALLA PAGINA </a:t>
            </a:r>
          </a:p>
          <a:p>
            <a:r>
              <a:rPr lang="it-IT" dirty="0">
                <a:hlinkClick r:id="rId5"/>
              </a:rPr>
              <a:t>http://</a:t>
            </a:r>
            <a:r>
              <a:rPr lang="it-IT" dirty="0" smtClean="0">
                <a:hlinkClick r:id="rId5"/>
              </a:rPr>
              <a:t>www.studenti.unige.it/areaint/studiareestero/erasmusplus/mobstudeneo/studio/</a:t>
            </a:r>
            <a:endParaRPr lang="it-IT" dirty="0" smtClean="0"/>
          </a:p>
          <a:p>
            <a:endParaRPr lang="it-IT" dirty="0"/>
          </a:p>
          <a:p>
            <a:r>
              <a:rPr lang="it-IT" sz="2400" b="1" dirty="0" smtClean="0"/>
              <a:t>SI CONSIGLIA DI CONSULTARE REGOLARMENTE LA PAGINA SOPRAINDICATA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27582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>
                <a:latin typeface="Candara" pitchFamily="34" charset="0"/>
              </a:rPr>
              <a:t>22</a:t>
            </a:fld>
            <a:endParaRPr lang="it-IT" dirty="0">
              <a:latin typeface="Candara" pitchFamily="34" charset="0"/>
            </a:endParaRPr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3" name="Rettangolo 2"/>
          <p:cNvSpPr/>
          <p:nvPr/>
        </p:nvSpPr>
        <p:spPr>
          <a:xfrm>
            <a:off x="445361" y="3429000"/>
            <a:ext cx="82317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it-IT" b="1" dirty="0" smtClean="0">
                <a:latin typeface="Candara" pitchFamily="34" charset="0"/>
              </a:rPr>
              <a:t>Servizio Mobilità Internazionale</a:t>
            </a:r>
          </a:p>
          <a:p>
            <a:pPr>
              <a:buFont typeface="Arial"/>
              <a:buNone/>
            </a:pPr>
            <a:r>
              <a:rPr lang="it-IT" b="1" dirty="0" smtClean="0">
                <a:latin typeface="Candara" pitchFamily="34" charset="0"/>
              </a:rPr>
              <a:t>Settore  </a:t>
            </a:r>
            <a:r>
              <a:rPr lang="it-IT" b="1" dirty="0">
                <a:latin typeface="Candara" pitchFamily="34" charset="0"/>
              </a:rPr>
              <a:t>Mobilità Internazionale:</a:t>
            </a:r>
          </a:p>
          <a:p>
            <a:pPr>
              <a:buFont typeface="Arial"/>
              <a:buNone/>
            </a:pPr>
            <a:r>
              <a:rPr lang="it-IT" b="1" dirty="0">
                <a:latin typeface="Candara" pitchFamily="34" charset="0"/>
              </a:rPr>
              <a:t>Via Bensa 1, 2° piano  </a:t>
            </a:r>
          </a:p>
          <a:p>
            <a:pPr>
              <a:buFont typeface="Arial"/>
              <a:buNone/>
            </a:pPr>
            <a:r>
              <a:rPr lang="it-IT" b="1" dirty="0">
                <a:latin typeface="Candara" pitchFamily="34" charset="0"/>
              </a:rPr>
              <a:t>Tel. 010 209-9545</a:t>
            </a:r>
            <a:r>
              <a:rPr lang="it-IT" dirty="0">
                <a:latin typeface="Candara" pitchFamily="34" charset="0"/>
              </a:rPr>
              <a:t> </a:t>
            </a:r>
            <a:r>
              <a:rPr lang="it-IT" dirty="0" smtClean="0">
                <a:latin typeface="Candara" pitchFamily="34" charset="0"/>
              </a:rPr>
              <a:t>, </a:t>
            </a:r>
            <a:r>
              <a:rPr lang="it-IT" b="1" dirty="0" smtClean="0">
                <a:latin typeface="Candara" pitchFamily="34" charset="0"/>
              </a:rPr>
              <a:t>fax 010 209-5012, </a:t>
            </a:r>
            <a:r>
              <a:rPr lang="it-IT" dirty="0" smtClean="0">
                <a:latin typeface="Candara" pitchFamily="34" charset="0"/>
              </a:rPr>
              <a:t>E-mail</a:t>
            </a:r>
            <a:r>
              <a:rPr lang="it-IT" dirty="0">
                <a:latin typeface="Candara" pitchFamily="34" charset="0"/>
              </a:rPr>
              <a:t>: </a:t>
            </a:r>
            <a:r>
              <a:rPr lang="it-IT" b="1" dirty="0">
                <a:latin typeface="Candara" pitchFamily="34" charset="0"/>
              </a:rPr>
              <a:t>coopint@unige.it</a:t>
            </a:r>
            <a:r>
              <a:rPr lang="it-IT" dirty="0">
                <a:latin typeface="Candara" pitchFamily="34" charset="0"/>
              </a:rPr>
              <a:t> </a:t>
            </a:r>
          </a:p>
          <a:p>
            <a:r>
              <a:rPr lang="it-IT" dirty="0">
                <a:latin typeface="Candara" pitchFamily="34" charset="0"/>
              </a:rPr>
              <a:t>Orario di apertura al pubblico: </a:t>
            </a:r>
          </a:p>
          <a:p>
            <a:r>
              <a:rPr lang="it-IT" dirty="0">
                <a:latin typeface="Candara" pitchFamily="34" charset="0"/>
              </a:rPr>
              <a:t>Lunedì - Mercoledì - Giovedì - Venerdì dalle 9.00 alle 12.00 </a:t>
            </a:r>
          </a:p>
          <a:p>
            <a:r>
              <a:rPr lang="it-IT" dirty="0">
                <a:latin typeface="Candara" pitchFamily="34" charset="0"/>
              </a:rPr>
              <a:t>Martedì dalle 9:00 alle 11:00 e dalle 14:30 alle 16:00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b="1" dirty="0">
                <a:latin typeface="Candara" pitchFamily="34" charset="0"/>
              </a:rPr>
              <a:t>http://www.studenti.unige.it/areaint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 bwMode="auto">
          <a:xfrm>
            <a:off x="756876" y="908720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/>
              </a:rPr>
              <a:t>Per ulteriori informazioni…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3764"/>
            <a:ext cx="2857500" cy="5715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10473" y="587727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andara" panose="020E0502030303020204" pitchFamily="34" charset="0"/>
              </a:rPr>
              <a:t>Sito italiano dedicato al programma Erasmus+ </a:t>
            </a:r>
          </a:p>
          <a:p>
            <a:r>
              <a:rPr lang="it-IT" b="1" dirty="0" smtClean="0">
                <a:latin typeface="Calibri" panose="020F0502020204030204" pitchFamily="34" charset="0"/>
              </a:rPr>
              <a:t>www.erasmusplus.it</a:t>
            </a:r>
            <a:r>
              <a:rPr lang="it-IT" b="1" dirty="0"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88840"/>
            <a:ext cx="2530872" cy="16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3</a:t>
            </a:fld>
            <a:endParaRPr lang="it-IT" dirty="0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14348" y="198304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it-I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251520" y="198304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latin typeface="Freestyle Script" panose="030804020302050B0404" pitchFamily="66" charset="0"/>
              </a:rPr>
              <a:t>            </a:t>
            </a:r>
            <a:endParaRPr lang="it-IT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198304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</a:t>
            </a:r>
            <a:r>
              <a:rPr lang="it-IT" b="1" dirty="0" smtClean="0"/>
              <a:t>PRIMA DELLA PARTENZA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27330" y="2306205"/>
            <a:ext cx="3816424" cy="43396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                       </a:t>
            </a:r>
            <a:r>
              <a:rPr lang="it-IT" sz="1200" b="1" u="sng" dirty="0" smtClean="0"/>
              <a:t>CHE COSA FARE</a:t>
            </a:r>
            <a:r>
              <a:rPr lang="it-IT" sz="1200" b="1" dirty="0" smtClean="0"/>
              <a:t>: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/>
              <a:t>INFORMARSI PREVENTIVAMENTE SU SCADENZE DELL’ENTE OSPITANTE(APPLICATION FORM…);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COMPILARE E FAR FIRMARE IL LEARNING AGREEMENT;</a:t>
            </a:r>
          </a:p>
          <a:p>
            <a:endParaRPr lang="it-IT" sz="1200" b="1" dirty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VERIFICARE LA COPERTURA SANITARIA ALL’ESTERO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OTTENERE L’EVENTUALE TITOLO DI INGRESSO/SOGGIORNO ALL’ESTERO;</a:t>
            </a:r>
          </a:p>
          <a:p>
            <a:pPr marL="285750" indent="-285750">
              <a:buFontTx/>
              <a:buChar char="-"/>
            </a:pPr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/>
              <a:t>COMPLETARE IL PRIMO ASSESSMENT DEL CORSO DI LINGUA ONLINE OLS;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SOTTOSCRIVERE L’ACCORDO PER L’EROGAZIONE DELLA BORSA;</a:t>
            </a:r>
          </a:p>
          <a:p>
            <a:pPr marL="285750" indent="-285750">
              <a:buFontTx/>
              <a:buChar char="-"/>
            </a:pPr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PROVVEDERE ALL’ISCRIZIONE PRESSO UNIGE!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r>
              <a:rPr lang="it-IT" sz="1200" b="1" dirty="0" smtClean="0"/>
              <a:t>SEGUIRE IL CORSO ONLINE OLS ( RACCOMANDATO ALMENO 2H A SETTIMANA)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643438" y="2354306"/>
            <a:ext cx="3816994" cy="43396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                       </a:t>
            </a:r>
            <a:r>
              <a:rPr lang="it-IT" sz="1200" b="1" u="sng" dirty="0" smtClean="0"/>
              <a:t>A CHI RIVOLGERSI</a:t>
            </a:r>
            <a:r>
              <a:rPr lang="it-IT" sz="1200" b="1" dirty="0" smtClean="0"/>
              <a:t>:</a:t>
            </a:r>
          </a:p>
          <a:p>
            <a:endParaRPr lang="it-IT" sz="1200" b="1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sz="1200" b="1" dirty="0"/>
              <a:t>SITO WEB </a:t>
            </a:r>
            <a:r>
              <a:rPr lang="it-IT" sz="1200" b="1" dirty="0" smtClean="0"/>
              <a:t>DELL’UNIVERSITA’ </a:t>
            </a:r>
            <a:r>
              <a:rPr lang="it-IT" sz="1200" b="1" dirty="0"/>
              <a:t>OSPITANTE.</a:t>
            </a:r>
          </a:p>
          <a:p>
            <a:endParaRPr lang="it-IT" sz="1200" b="1" dirty="0" smtClean="0"/>
          </a:p>
          <a:p>
            <a:endParaRPr lang="it-IT" sz="12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 smtClean="0"/>
              <a:t>SPORTELLO ERASMUS,REFERENTE UNIGE, REFERENTE ESTERO.</a:t>
            </a:r>
          </a:p>
          <a:p>
            <a:endParaRPr lang="it-IT" sz="12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 smtClean="0"/>
              <a:t>ASL DI COMPETENZA, SITO WEB MINISTERO DELLA SALUTE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2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 smtClean="0"/>
              <a:t>AMBASCIATA/CONSOLATO COMPETENTE, UFF.SASS</a:t>
            </a:r>
          </a:p>
          <a:p>
            <a:endParaRPr lang="it-IT" sz="12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/>
              <a:t>SITO WEB ERASMUSPLUSOLS.EU</a:t>
            </a:r>
          </a:p>
          <a:p>
            <a:endParaRPr lang="it-IT" sz="1200" b="1" dirty="0" smtClean="0"/>
          </a:p>
          <a:p>
            <a:endParaRPr lang="it-IT" sz="12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 smtClean="0"/>
              <a:t>UFFICIO MOBILITA’ INTERNAZIONALE</a:t>
            </a:r>
          </a:p>
          <a:p>
            <a:endParaRPr lang="it-IT" sz="1200" b="1" dirty="0"/>
          </a:p>
          <a:p>
            <a:endParaRPr lang="it-IT" sz="12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200" b="1" dirty="0" smtClean="0"/>
              <a:t>SEGRETERIA, SITO WEB UNIGE, GUIDA DELLO STUDENTE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dirty="0" smtClean="0"/>
              <a:t>   SITO </a:t>
            </a:r>
            <a:r>
              <a:rPr lang="it-IT" sz="1200" b="1" dirty="0"/>
              <a:t>WEB </a:t>
            </a:r>
            <a:r>
              <a:rPr lang="it-IT" sz="1200" b="1" dirty="0" smtClean="0"/>
              <a:t>ERASMUSPLUSOLS.EU</a:t>
            </a:r>
            <a:endParaRPr lang="it-IT" sz="1200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043754" y="2852936"/>
            <a:ext cx="57606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54" y="3136594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53" y="3675063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52" y="4229173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80" y="4704992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946" y="5198705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541" y="5706530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541" y="6200243"/>
            <a:ext cx="828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0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4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lvl="0" algn="ctr"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lang="it-IT" sz="2400" b="1" kern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04419" y="1916833"/>
            <a:ext cx="7772400" cy="432048"/>
          </a:xfrm>
        </p:spPr>
        <p:txBody>
          <a:bodyPr>
            <a:normAutofit/>
          </a:bodyPr>
          <a:lstStyle/>
          <a:p>
            <a:r>
              <a:rPr lang="it-IT" sz="1600" b="0" dirty="0" smtClean="0"/>
              <a:t>                                    ALL’ ARRIVO PRESSO L’UNIVERSITA’/ SEDE STRANIERA</a:t>
            </a:r>
            <a:endParaRPr lang="it-IT" sz="1600" b="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65282" y="2348880"/>
            <a:ext cx="3816424" cy="3785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                        </a:t>
            </a:r>
            <a:r>
              <a:rPr lang="it-IT" sz="1400" b="1" dirty="0" smtClean="0"/>
              <a:t>CHE COSA FARE: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IMMATRICOLARSI;</a:t>
            </a:r>
          </a:p>
          <a:p>
            <a:pPr marL="285750" indent="-285750">
              <a:buFontTx/>
              <a:buChar char="-"/>
            </a:pPr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CONTATTARE IL DOCENTE REFERENTE;</a:t>
            </a:r>
          </a:p>
          <a:p>
            <a:endParaRPr lang="it-IT" sz="1400" b="1" dirty="0" smtClean="0"/>
          </a:p>
          <a:p>
            <a:endParaRPr lang="it-IT" sz="1400" b="1" dirty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ENTRO 5 GIORNI, INVIARE IL MODULO A DI CONFERMA ARRIVO;</a:t>
            </a:r>
          </a:p>
          <a:p>
            <a:endParaRPr lang="it-IT" sz="1400" b="1" dirty="0" smtClean="0"/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APPORTARE EVENTUALI MODIFICHE AL LEARNING AGREEMENT;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RICHIEDERE L’EVENTUALE PROLUNGAMENTO.</a:t>
            </a:r>
          </a:p>
          <a:p>
            <a:pPr marL="285750" indent="-285750">
              <a:buFontTx/>
              <a:buChar char="-"/>
            </a:pPr>
            <a:endParaRPr lang="it-IT" sz="1400" b="1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4643438" y="2354306"/>
            <a:ext cx="3816994" cy="37548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                       A CHI RIVOLGERSI: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UNIVERSITA’ OSPITANTE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UNIVERSITA’ OSPITANTE</a:t>
            </a:r>
          </a:p>
          <a:p>
            <a:endParaRPr lang="it-IT" sz="1400" b="1" dirty="0" smtClean="0"/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DOCENTE REFERENTE O SEGRETERIA DELL’ENTE OSPITANTE, DA INVIARE A UFFICIO MOBILITA’ INTERNAZIONALE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REFERENTE ESTERO, REFERENTE UNIGE</a:t>
            </a:r>
            <a:endParaRPr lang="it-IT" sz="1400" b="1" dirty="0"/>
          </a:p>
          <a:p>
            <a:endParaRPr lang="it-IT" sz="1400" b="1" dirty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REFERENTE ESTERO, REFERENTE UNIGE, DA INVIARE A UFFICIO MOBILITA’ INTERNAZIONALE</a:t>
            </a:r>
          </a:p>
          <a:p>
            <a:pPr marL="285750" indent="-285750">
              <a:buFontTx/>
              <a:buChar char="-"/>
            </a:pPr>
            <a:endParaRPr lang="it-IT" sz="1400" b="1" dirty="0" smtClean="0"/>
          </a:p>
        </p:txBody>
      </p:sp>
      <p:sp>
        <p:nvSpPr>
          <p:cNvPr id="13" name="Freccia a destra 12"/>
          <p:cNvSpPr/>
          <p:nvPr/>
        </p:nvSpPr>
        <p:spPr>
          <a:xfrm>
            <a:off x="4081706" y="2708920"/>
            <a:ext cx="561732" cy="432048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4095734" y="3212976"/>
            <a:ext cx="561732" cy="432048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4081706" y="3933056"/>
            <a:ext cx="561732" cy="432048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4095734" y="4725144"/>
            <a:ext cx="561732" cy="432048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4081706" y="5425827"/>
            <a:ext cx="561732" cy="432048"/>
          </a:xfrm>
          <a:prstGeom prst="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0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5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O:\marchi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5"/>
          <p:cNvSpPr txBox="1">
            <a:spLocks/>
          </p:cNvSpPr>
          <p:nvPr/>
        </p:nvSpPr>
        <p:spPr bwMode="auto">
          <a:xfrm>
            <a:off x="827584" y="257175"/>
            <a:ext cx="2592288" cy="2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1200" i="1" dirty="0">
                <a:latin typeface="+mj-lt"/>
              </a:rPr>
              <a:t>Università degli Studi di Genova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704419" y="1916833"/>
            <a:ext cx="7772400" cy="432048"/>
          </a:xfrm>
        </p:spPr>
        <p:txBody>
          <a:bodyPr>
            <a:normAutofit/>
          </a:bodyPr>
          <a:lstStyle/>
          <a:p>
            <a:r>
              <a:rPr lang="it-IT" sz="1600" b="0" dirty="0" smtClean="0"/>
              <a:t>                                                                            </a:t>
            </a:r>
            <a:r>
              <a:rPr lang="it-IT" sz="1600" dirty="0" smtClean="0"/>
              <a:t>PRIMA DEL RIENTRO IN ITALIA: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8238" y="2245611"/>
            <a:ext cx="3816424" cy="22775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                        </a:t>
            </a:r>
            <a:r>
              <a:rPr lang="it-IT" sz="1400" b="1" dirty="0" smtClean="0"/>
              <a:t>CHE COSA FARE:</a:t>
            </a:r>
          </a:p>
          <a:p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RICHIEDERE L’ATTESTATO DI FREQUENZA</a:t>
            </a:r>
          </a:p>
          <a:p>
            <a:pPr marL="285750" indent="-285750">
              <a:buFontTx/>
              <a:buChar char="-"/>
            </a:pPr>
            <a:endParaRPr lang="it-IT" sz="1400" b="1" dirty="0" smtClean="0"/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RICHIEDERE IL TRANSCRIPT OF RECORDS/LA SEZIONE AFTER THE MOBILITY DEL LEARNING AGREEMENT</a:t>
            </a:r>
          </a:p>
          <a:p>
            <a:pPr marL="285750" indent="-285750">
              <a:buFontTx/>
              <a:buChar char="-"/>
            </a:pPr>
            <a:r>
              <a:rPr lang="it-IT" sz="1400" b="1" dirty="0" smtClean="0"/>
              <a:t>EFFETTUARE </a:t>
            </a:r>
            <a:r>
              <a:rPr lang="it-IT" sz="1400" b="1" dirty="0"/>
              <a:t>IL TEST FINALE DEL CORSO DI LINGUA OLS</a:t>
            </a:r>
          </a:p>
          <a:p>
            <a:pPr marL="285750" indent="-285750">
              <a:buFontTx/>
              <a:buChar char="-"/>
            </a:pPr>
            <a:endParaRPr lang="it-IT" sz="1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640539" y="2257887"/>
            <a:ext cx="3816994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                       A CHI RIVOLGERSI:</a:t>
            </a:r>
          </a:p>
          <a:p>
            <a:endParaRPr lang="it-IT" sz="1400" b="1" dirty="0" smtClean="0"/>
          </a:p>
          <a:p>
            <a:pPr algn="ctr"/>
            <a:r>
              <a:rPr lang="it-IT" sz="1400" b="1" dirty="0" smtClean="0"/>
              <a:t>REFERENTE/UFFICIO RELAZIONI    INTERNAZIONALI/SEGRETERIA DELLA SEDE OSPITANTE.</a:t>
            </a:r>
          </a:p>
          <a:p>
            <a:pPr algn="ctr"/>
            <a:endParaRPr lang="it-IT" sz="1400" b="1" dirty="0" smtClean="0"/>
          </a:p>
          <a:p>
            <a:pPr algn="ctr"/>
            <a:endParaRPr lang="it-IT" sz="1400" b="1" dirty="0" smtClean="0"/>
          </a:p>
          <a:p>
            <a:pPr algn="ctr"/>
            <a:r>
              <a:rPr lang="it-IT" sz="1400" b="1" dirty="0"/>
              <a:t>SITO WEB ERASMUSPLUSOLS.EU</a:t>
            </a:r>
          </a:p>
          <a:p>
            <a:pPr algn="ctr"/>
            <a:endParaRPr lang="it-IT" sz="1400" b="1" dirty="0" smtClean="0"/>
          </a:p>
        </p:txBody>
      </p:sp>
      <p:sp>
        <p:nvSpPr>
          <p:cNvPr id="20" name="CasellaDiTesto 19"/>
          <p:cNvSpPr txBox="1"/>
          <p:nvPr/>
        </p:nvSpPr>
        <p:spPr>
          <a:xfrm>
            <a:off x="4163265" y="432504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AL RIENTRO IN ITALIA:</a:t>
            </a:r>
            <a:endParaRPr lang="it-IT" sz="1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42807" y="4601452"/>
            <a:ext cx="3880605" cy="20621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</a:t>
            </a:r>
            <a:r>
              <a:rPr lang="it-IT" sz="1200" b="1" dirty="0"/>
              <a:t>CHE COSA FARE</a:t>
            </a:r>
            <a:r>
              <a:rPr lang="it-IT" sz="1200" b="1" dirty="0" smtClean="0"/>
              <a:t>:</a:t>
            </a:r>
          </a:p>
          <a:p>
            <a:endParaRPr lang="it-IT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 smtClean="0"/>
              <a:t>CONSEGNARE L’ATTESTATO DI FREQUENZA IN ORIGINALE ENTRO 30 GIORNI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 smtClean="0"/>
              <a:t>COMPILARE IL REPORT </a:t>
            </a:r>
            <a:r>
              <a:rPr lang="it-IT" sz="1200" b="1" dirty="0"/>
              <a:t>ONLINE(Eu </a:t>
            </a:r>
            <a:r>
              <a:rPr lang="it-IT" sz="1200" b="1" dirty="0" err="1"/>
              <a:t>survey</a:t>
            </a:r>
            <a:r>
              <a:rPr lang="it-IT" sz="1200" b="1" dirty="0" smtClean="0"/>
              <a:t>)</a:t>
            </a:r>
          </a:p>
          <a:p>
            <a:endParaRPr lang="it-IT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 smtClean="0"/>
              <a:t>FAR PERVENIRE IL TRANSCRIPT OF </a:t>
            </a:r>
            <a:r>
              <a:rPr lang="it-IT" sz="1200" b="1" dirty="0"/>
              <a:t>RECORDS/LA SEZIONE AFTER THE MOBILITY DEL LEARNING </a:t>
            </a:r>
            <a:r>
              <a:rPr lang="it-IT" sz="1200" b="1" dirty="0" smtClean="0"/>
              <a:t>AGREEMENT</a:t>
            </a:r>
            <a:endParaRPr lang="it-IT" sz="12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696389" y="4632229"/>
            <a:ext cx="3761144" cy="19697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                       </a:t>
            </a:r>
            <a:r>
              <a:rPr lang="it-IT" sz="1200" b="1" dirty="0" smtClean="0"/>
              <a:t>A CHI RIVOLGERSI:</a:t>
            </a:r>
          </a:p>
          <a:p>
            <a:endParaRPr lang="it-IT" sz="1200" b="1" dirty="0" smtClean="0"/>
          </a:p>
          <a:p>
            <a:r>
              <a:rPr lang="it-IT" sz="1200" b="1" dirty="0" smtClean="0"/>
              <a:t>        UFFICIO MOBILITA’ INTERNAZIONALE</a:t>
            </a:r>
          </a:p>
          <a:p>
            <a:endParaRPr lang="it-IT" sz="1200" b="1" dirty="0" smtClean="0"/>
          </a:p>
          <a:p>
            <a:endParaRPr lang="it-IT" sz="1200" b="1" dirty="0"/>
          </a:p>
          <a:p>
            <a:r>
              <a:rPr lang="it-IT" sz="1200" b="1" dirty="0" smtClean="0"/>
              <a:t>        </a:t>
            </a:r>
            <a:r>
              <a:rPr lang="it-IT" sz="1200" b="1" dirty="0"/>
              <a:t>SITO WEB COMMISSIONE EUROPEA</a:t>
            </a:r>
          </a:p>
          <a:p>
            <a:endParaRPr lang="it-IT" sz="1200" b="1" dirty="0" smtClean="0"/>
          </a:p>
          <a:p>
            <a:pPr marL="285750" indent="-285750">
              <a:buFontTx/>
              <a:buChar char="-"/>
            </a:pPr>
            <a:endParaRPr lang="it-IT" sz="1200" b="1" dirty="0" smtClean="0"/>
          </a:p>
          <a:p>
            <a:pPr marL="266700" indent="-266700"/>
            <a:r>
              <a:rPr lang="it-IT" sz="1200" b="1" dirty="0" smtClean="0"/>
              <a:t>        SPORTELLI ERASMUS DELLA SCUOLA DI    COMPETENZA</a:t>
            </a:r>
          </a:p>
        </p:txBody>
      </p:sp>
      <p:pic>
        <p:nvPicPr>
          <p:cNvPr id="1026" name="Picture 2" descr="C:\Users\balestrero\AppData\Local\Microsoft\Windows\Temporary Internet Files\Content.IE5\37B3G93P\Freccia_destra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797">
            <a:off x="4119769" y="2595115"/>
            <a:ext cx="510615" cy="46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lestrero\AppData\Local\Microsoft\Windows\Temporary Internet Files\Content.IE5\37B3G93P\Freccia_destra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2659">
            <a:off x="4112693" y="3143210"/>
            <a:ext cx="524768" cy="4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alestrero\AppData\Local\Microsoft\Windows\Temporary Internet Files\Content.IE5\37B3G93P\Freccia_destra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590">
            <a:off x="4168753" y="4935177"/>
            <a:ext cx="483171" cy="44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alestrero\AppData\Local\Microsoft\Windows\Temporary Internet Files\Content.IE5\37B3G93P\Freccia_destra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971" y="5506992"/>
            <a:ext cx="475476" cy="43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alestrero\AppData\Local\Microsoft\Windows\Temporary Internet Files\Content.IE5\37B3G93P\Freccia_destra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265" y="6116925"/>
            <a:ext cx="52582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2017">
            <a:off x="4048844" y="3589401"/>
            <a:ext cx="652463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78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6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899592" y="358259"/>
            <a:ext cx="2230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/>
              <a:t>Università degli Studi di Genova 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060848"/>
            <a:ext cx="7858180" cy="424667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19102" y="3445520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 e durante il tuo soggiorno all’estero,</a:t>
            </a:r>
          </a:p>
          <a:p>
            <a:pPr algn="ctr"/>
            <a:r>
              <a:rPr lang="it-IT" dirty="0"/>
              <a:t>hai l’opportunità di migliorare le tue abilità linguistiche con</a:t>
            </a:r>
          </a:p>
          <a:p>
            <a:pPr algn="ctr"/>
            <a:r>
              <a:rPr lang="it-IT" dirty="0"/>
              <a:t>l’OLS nelle lingue seguenti:</a:t>
            </a:r>
          </a:p>
          <a:p>
            <a:pPr algn="ctr"/>
            <a:r>
              <a:rPr lang="it-IT" b="1" dirty="0"/>
              <a:t>tedesco, inglese, spagnolo, francese, </a:t>
            </a:r>
            <a:r>
              <a:rPr lang="it-IT" b="1" dirty="0" smtClean="0"/>
              <a:t>neerlandese, ceco, danese, greco, polacco, portoghese e </a:t>
            </a:r>
            <a:r>
              <a:rPr lang="it-IT" b="1" dirty="0"/>
              <a:t>svedese</a:t>
            </a:r>
            <a:r>
              <a:rPr lang="it-IT" dirty="0"/>
              <a:t>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4224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7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899592" y="358259"/>
            <a:ext cx="2230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/>
              <a:t>Università degli Studi di Genova 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060848"/>
            <a:ext cx="7858180" cy="424667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05074" y="3212976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dirty="0"/>
              <a:t>test di valutazione OLS è </a:t>
            </a:r>
            <a:r>
              <a:rPr lang="it-IT" b="1" dirty="0"/>
              <a:t>obbligatorio</a:t>
            </a:r>
            <a:r>
              <a:rPr lang="it-IT" dirty="0"/>
              <a:t> per tutti i partecipanti</a:t>
            </a:r>
          </a:p>
          <a:p>
            <a:r>
              <a:rPr lang="it-IT" dirty="0"/>
              <a:t>alla mobilità Erasmus+ in tedesco, inglese, spagnolo, francese, neerlandese , ceco, danese, greco, polacco, portoghese e </a:t>
            </a:r>
            <a:r>
              <a:rPr lang="it-IT" dirty="0" smtClean="0"/>
              <a:t>svedese come </a:t>
            </a:r>
            <a:r>
              <a:rPr lang="it-IT" dirty="0"/>
              <a:t>lingua principale di </a:t>
            </a:r>
            <a:r>
              <a:rPr lang="it-IT" dirty="0" smtClean="0"/>
              <a:t>istruzione e di eventuale tirocinio.</a:t>
            </a:r>
            <a:endParaRPr lang="it-IT" dirty="0"/>
          </a:p>
          <a:p>
            <a:endParaRPr lang="it-IT" b="1" dirty="0" smtClean="0"/>
          </a:p>
          <a:p>
            <a:r>
              <a:rPr lang="it-IT" b="1" dirty="0" smtClean="0"/>
              <a:t>Lo svolgimento </a:t>
            </a:r>
            <a:r>
              <a:rPr lang="it-IT" b="1" dirty="0"/>
              <a:t>del test di valutazione OLS è un prerequisito della tua mobilità. </a:t>
            </a:r>
          </a:p>
        </p:txBody>
      </p:sp>
    </p:spTree>
    <p:extLst>
      <p:ext uri="{BB962C8B-B14F-4D97-AF65-F5344CB8AC3E}">
        <p14:creationId xmlns:p14="http://schemas.microsoft.com/office/powerpoint/2010/main" val="14826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8</a:t>
            </a:fld>
            <a:endParaRPr lang="it-IT"/>
          </a:p>
        </p:txBody>
      </p:sp>
      <p:pic>
        <p:nvPicPr>
          <p:cNvPr id="5" name="Picture 6" descr="O:\marchi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"/>
            <a:ext cx="514058" cy="43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899592" y="358259"/>
            <a:ext cx="2230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i="1" dirty="0"/>
              <a:t>Università degli Studi di Genova 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66" y="257175"/>
            <a:ext cx="2857500" cy="5715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 bwMode="auto">
          <a:xfrm>
            <a:off x="714348" y="980728"/>
            <a:ext cx="78581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91" y="1988840"/>
            <a:ext cx="79200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8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EB60-66B1-41B7-A26F-E8FC0C03C22C}" type="slidenum">
              <a:rPr lang="it-IT" smtClean="0"/>
              <a:t>9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749082" y="116632"/>
            <a:ext cx="76087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Mobilità Erasmus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+ ai </a:t>
            </a:r>
            <a:r>
              <a:rPr kumimoji="0" lang="it-IT" sz="2400" b="1" i="0" u="none" strike="noStrike" kern="0" cap="none" spc="0" normalizeH="0" baseline="0" noProof="0" dirty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fini di </a:t>
            </a:r>
            <a:r>
              <a:rPr kumimoji="0" lang="it-IT" sz="2400" b="1" i="0" u="none" strike="noStrike" kern="0" cap="none" spc="0" normalizeH="0" baseline="0" noProof="0" dirty="0" smtClean="0">
                <a:ln>
                  <a:solidFill>
                    <a:srgbClr val="0066CC">
                      <a:lumMod val="75000"/>
                    </a:srgbClr>
                  </a:solidFill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studio: </a:t>
            </a:r>
            <a:endParaRPr kumimoji="0" lang="it-IT" sz="1800" b="1" i="0" u="none" strike="noStrike" kern="0" cap="none" spc="0" normalizeH="0" baseline="0" noProof="0" dirty="0">
              <a:ln>
                <a:solidFill>
                  <a:srgbClr val="0066CC">
                    <a:lumMod val="75000"/>
                  </a:srgbClr>
                </a:solidFill>
              </a:ln>
              <a:solidFill>
                <a:srgbClr val="002060"/>
              </a:solidFill>
              <a:uLnTx/>
              <a:uFillTx/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6876" y="942851"/>
            <a:ext cx="760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                      COMPILAZIONE DEL LEARNING AGREEMENT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4694" y="1312183"/>
            <a:ext cx="7608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400" dirty="0" smtClean="0"/>
              <a:t>Nella </a:t>
            </a:r>
            <a:r>
              <a:rPr lang="it-IT" sz="1400" b="1" dirty="0" smtClean="0"/>
              <a:t>prima pagina</a:t>
            </a:r>
            <a:r>
              <a:rPr lang="it-IT" sz="1400" dirty="0" smtClean="0"/>
              <a:t> del </a:t>
            </a:r>
            <a:r>
              <a:rPr lang="it-IT" sz="1400" dirty="0" err="1" smtClean="0"/>
              <a:t>learning</a:t>
            </a:r>
            <a:r>
              <a:rPr lang="it-IT" sz="1400" dirty="0" smtClean="0"/>
              <a:t> </a:t>
            </a:r>
            <a:r>
              <a:rPr lang="it-IT" sz="1400" dirty="0" err="1" smtClean="0"/>
              <a:t>agreement</a:t>
            </a:r>
            <a:r>
              <a:rPr lang="it-IT" sz="1400" dirty="0" smtClean="0"/>
              <a:t> è necessario inserire i dati relativi allo studente, all’Università di appartenenza e alla sede di destinazione;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93246" y="2373921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i dati degli esami che si intende sostenere all’estero: 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69266"/>
              </p:ext>
            </p:extLst>
          </p:nvPr>
        </p:nvGraphicFramePr>
        <p:xfrm>
          <a:off x="511213" y="3212976"/>
          <a:ext cx="8100053" cy="1216398"/>
        </p:xfrm>
        <a:graphic>
          <a:graphicData uri="http://schemas.openxmlformats.org/drawingml/2006/table">
            <a:tbl>
              <a:tblPr/>
              <a:tblGrid>
                <a:gridCol w="1659824"/>
                <a:gridCol w="3044087"/>
                <a:gridCol w="1175056"/>
                <a:gridCol w="2221086"/>
              </a:tblGrid>
              <a:tr h="45389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Component code (if any)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Component title (as indicated in the course catalogue) at the receiving institution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  <a:t>Semester [autumn / spring]</a:t>
                      </a:r>
                      <a:b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</a:br>
                      <a:r>
                        <a:rPr lang="en-GB" sz="800" b="1">
                          <a:effectLst/>
                          <a:latin typeface="Verdana"/>
                          <a:ea typeface="Times New Roman"/>
                          <a:cs typeface="Calibri"/>
                        </a:rPr>
                        <a:t>[or term]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Number of ECTS </a:t>
                      </a:r>
                      <a:r>
                        <a:rPr lang="en-GB" sz="800" b="1" dirty="0" smtClean="0">
                          <a:effectLst/>
                          <a:latin typeface="Verdana"/>
                          <a:ea typeface="Times New Roman"/>
                          <a:cs typeface="Calibri"/>
                        </a:rPr>
                        <a:t>credits (or equivalent) </a:t>
                      </a:r>
                      <a:r>
                        <a:rPr lang="en-GB" sz="800" b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to be awarded by the receiving institution upon successful completion</a:t>
                      </a:r>
                      <a:r>
                        <a:rPr lang="en-GB" sz="1000" baseline="30000" dirty="0"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4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i="1">
                          <a:effectLst/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Times New Roman"/>
                          <a:cs typeface="Calibri"/>
                        </a:rPr>
                        <a:t>Total: …………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ttangolo 13"/>
          <p:cNvSpPr/>
          <p:nvPr/>
        </p:nvSpPr>
        <p:spPr>
          <a:xfrm>
            <a:off x="2123728" y="2745160"/>
            <a:ext cx="41151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1620520" algn="l"/>
                <a:tab pos="2340610" algn="l"/>
                <a:tab pos="3780790" algn="l"/>
              </a:tabLst>
            </a:pPr>
            <a:r>
              <a:rPr lang="en-GB" sz="1400" u="sng" dirty="0">
                <a:ea typeface="Times New Roman"/>
                <a:cs typeface="Calibri"/>
              </a:rPr>
              <a:t>Table A: Study programme </a:t>
            </a:r>
            <a:r>
              <a:rPr lang="en-GB" sz="1400" u="sng" dirty="0" smtClean="0">
                <a:ea typeface="Times New Roman"/>
                <a:cs typeface="Calibri"/>
              </a:rPr>
              <a:t>at the Receiving Institution</a:t>
            </a:r>
            <a:endParaRPr lang="it-IT" sz="1400" dirty="0">
              <a:effectLst/>
              <a:ea typeface="Times New Roman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19168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Nella «</a:t>
            </a:r>
            <a:r>
              <a:rPr lang="it-IT" b="1" dirty="0" err="1"/>
              <a:t>Section</a:t>
            </a:r>
            <a:r>
              <a:rPr lang="it-IT" b="1" dirty="0"/>
              <a:t> to be </a:t>
            </a:r>
            <a:r>
              <a:rPr lang="it-IT" b="1" dirty="0" err="1"/>
              <a:t>completed</a:t>
            </a:r>
            <a:r>
              <a:rPr lang="it-IT" b="1" dirty="0"/>
              <a:t> </a:t>
            </a:r>
            <a:r>
              <a:rPr lang="it-IT" b="1" dirty="0" err="1"/>
              <a:t>before</a:t>
            </a:r>
            <a:r>
              <a:rPr lang="it-IT" b="1" dirty="0"/>
              <a:t> the </a:t>
            </a:r>
            <a:r>
              <a:rPr lang="it-IT" b="1" dirty="0" err="1"/>
              <a:t>mobility</a:t>
            </a:r>
            <a:r>
              <a:rPr lang="it-IT" dirty="0"/>
              <a:t>» è necessario inserire: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72960"/>
              </p:ext>
            </p:extLst>
          </p:nvPr>
        </p:nvGraphicFramePr>
        <p:xfrm>
          <a:off x="749082" y="5229200"/>
          <a:ext cx="7105650" cy="554355"/>
        </p:xfrm>
        <a:graphic>
          <a:graphicData uri="http://schemas.openxmlformats.org/drawingml/2006/table">
            <a:tbl>
              <a:tblPr firstRow="1" firstCol="1" bandRow="1"/>
              <a:tblGrid>
                <a:gridCol w="7105650"/>
              </a:tblGrid>
              <a:tr h="554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sng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level of language competence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in ________ [</a:t>
                      </a:r>
                      <a:r>
                        <a:rPr lang="en-GB" sz="8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indicate here the main language of instruction</a:t>
                      </a:r>
                      <a:r>
                        <a:rPr lang="en-GB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] that the student already has or agrees to acquire by the start of the study period is: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A1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A2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B1 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B2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C1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C2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Native speaker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MS Gothic"/>
                          <a:ea typeface="Times New Roman"/>
                          <a:cs typeface="Times New Roman"/>
                        </a:rPr>
                        <a:t>☐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697870" y="4672470"/>
            <a:ext cx="6561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</a:rPr>
              <a:t>Il livello di conoscenza della lingua prima della mobilità:</a:t>
            </a:r>
            <a:endParaRPr lang="it-IT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1944</Words>
  <Application>Microsoft Office PowerPoint</Application>
  <PresentationFormat>Presentazione su schermo (4:3)</PresentationFormat>
  <Paragraphs>317</Paragraphs>
  <Slides>22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Tema di Office</vt:lpstr>
      <vt:lpstr>Documento</vt:lpstr>
      <vt:lpstr>   ERASMUS INFO DAYS 2016 STUDIO      </vt:lpstr>
      <vt:lpstr>Presentazione standard di PowerPoint</vt:lpstr>
      <vt:lpstr>Presentazione standard di PowerPoint</vt:lpstr>
      <vt:lpstr>                                    ALL’ ARRIVO PRESSO L’UNIVERSITA’/ SEDE STRANIERA</vt:lpstr>
      <vt:lpstr>                                                                            PRIMA DEL RIENTRO IN ITALIA: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Costa</dc:creator>
  <cp:lastModifiedBy>csita</cp:lastModifiedBy>
  <cp:revision>250</cp:revision>
  <cp:lastPrinted>2015-02-25T15:50:29Z</cp:lastPrinted>
  <dcterms:created xsi:type="dcterms:W3CDTF">2013-03-11T09:12:00Z</dcterms:created>
  <dcterms:modified xsi:type="dcterms:W3CDTF">2016-05-16T10:57:12Z</dcterms:modified>
</cp:coreProperties>
</file>